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9" r:id="rId3"/>
    <p:sldId id="290" r:id="rId4"/>
    <p:sldId id="257" r:id="rId5"/>
    <p:sldId id="261" r:id="rId6"/>
    <p:sldId id="262" r:id="rId7"/>
    <p:sldId id="263" r:id="rId8"/>
    <p:sldId id="268" r:id="rId9"/>
    <p:sldId id="306" r:id="rId10"/>
    <p:sldId id="269" r:id="rId11"/>
    <p:sldId id="300" r:id="rId12"/>
    <p:sldId id="291" r:id="rId13"/>
    <p:sldId id="265" r:id="rId14"/>
    <p:sldId id="266" r:id="rId15"/>
    <p:sldId id="267" r:id="rId16"/>
    <p:sldId id="305" r:id="rId17"/>
    <p:sldId id="292" r:id="rId18"/>
    <p:sldId id="304" r:id="rId19"/>
    <p:sldId id="270" r:id="rId20"/>
    <p:sldId id="272" r:id="rId21"/>
    <p:sldId id="302" r:id="rId22"/>
    <p:sldId id="293" r:id="rId23"/>
    <p:sldId id="279" r:id="rId24"/>
    <p:sldId id="303" r:id="rId25"/>
    <p:sldId id="280" r:id="rId26"/>
    <p:sldId id="281" r:id="rId27"/>
    <p:sldId id="282" r:id="rId28"/>
    <p:sldId id="294" r:id="rId29"/>
    <p:sldId id="283" r:id="rId30"/>
    <p:sldId id="285" r:id="rId31"/>
    <p:sldId id="297" r:id="rId32"/>
    <p:sldId id="301" r:id="rId33"/>
    <p:sldId id="298" r:id="rId34"/>
    <p:sldId id="299" r:id="rId35"/>
    <p:sldId id="296" r:id="rId36"/>
    <p:sldId id="287" r:id="rId37"/>
    <p:sldId id="288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3.svg>
</file>

<file path=ppt/media/image130.png>
</file>

<file path=ppt/media/image14.jpeg>
</file>

<file path=ppt/media/image14.png>
</file>

<file path=ppt/media/image15.jpeg>
</file>

<file path=ppt/media/image150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19.svg>
</file>

<file path=ppt/media/image2.png>
</file>

<file path=ppt/media/image20.png>
</file>

<file path=ppt/media/image20.tiff>
</file>

<file path=ppt/media/image21.tiff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jp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05/30/2023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30.05.2023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30.05.2023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30.05.2023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30.05.2023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30.05.2023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30.05.2023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30.05.2023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arpathy.medium.com/software-2-0-a64152b37c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7" Type="http://schemas.openxmlformats.org/officeDocument/2006/relationships/image" Target="../media/image18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2.03425" TargetMode="External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hyperlink" Target="https://hastie.su.domains/Papers/ESLII.pdf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cmu.edu/afs/cs.cmu.edu/user/mitchell/ftp/mlbook.html" TargetMode="External"/><Relationship Id="rId5" Type="http://schemas.openxmlformats.org/officeDocument/2006/relationships/hyperlink" Target="https://www.microsoft.com/en-us/research/uploads/prod/2006/01/Bishop-Pattern-Recognition-and-Machine-Learning-2006.pdf" TargetMode="External"/><Relationship Id="rId4" Type="http://schemas.openxmlformats.org/officeDocument/2006/relationships/image" Target="../media/image4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207.0825" TargetMode="External"/><Relationship Id="rId5" Type="http://schemas.openxmlformats.org/officeDocument/2006/relationships/hyperlink" Target="https://arxiv.org/abs/1105.5995" TargetMode="External"/><Relationship Id="rId4" Type="http://schemas.openxmlformats.org/officeDocument/2006/relationships/image" Target="../media/image4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ritings.stephenwolfram.com/2023/01/wolframalpha-as-the-way-to-bring-computational-knowledge-superpowers-to-chatgpt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langchain.com/doc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Introduction and Overview</a:t>
            </a:r>
            <a:br>
              <a:rPr lang="en-DE" dirty="0"/>
            </a:br>
            <a:r>
              <a:rPr lang="en-DE" sz="4000" i="1" dirty="0"/>
              <a:t>Traditional Algorithms vs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1F1B-C5AA-3129-C6A5-5BDABD9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Supercharging 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D764-DD3F-460E-0B1D-A48E2BDB4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use ML and data to replace or enhance explicit methods relying on detailed domain knowledge (</a:t>
            </a:r>
            <a:r>
              <a:rPr lang="en-DE" dirty="0">
                <a:hlinkClick r:id="rId2"/>
              </a:rPr>
              <a:t>Software 2.0</a:t>
            </a:r>
            <a:r>
              <a:rPr lang="en-DE" dirty="0"/>
              <a:t>)</a:t>
            </a:r>
          </a:p>
          <a:p>
            <a:pPr>
              <a:buFont typeface="Wingdings" pitchFamily="2" charset="2"/>
              <a:buChar char="à"/>
            </a:pPr>
            <a:r>
              <a:rPr lang="en-DE" dirty="0"/>
              <a:t> overcome our evolutionary limitations in math with clever learning algorithms and collecting data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</a:t>
            </a:r>
            <a:r>
              <a:rPr lang="en-GB" dirty="0" err="1"/>
              <a:t>i</a:t>
            </a:r>
            <a:r>
              <a:rPr lang="en-DE" dirty="0"/>
              <a:t>mmediate impact on many aspects of industry, business, science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rather than the (still philosophical) long-term quest for human-level AI (aka strong AI, AGI)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D9458-E734-0EA9-7968-FD3DBA49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98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27B9-9E23-93DE-0DFD-1E2EA05C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When to apply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8431-76CF-38E3-134C-A967B6B99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complexity</a:t>
            </a:r>
          </a:p>
          <a:p>
            <a:r>
              <a:rPr lang="en-GB" sz="2200" dirty="0"/>
              <a:t>decisions under u</a:t>
            </a:r>
            <a:r>
              <a:rPr lang="en-DE" sz="2200" dirty="0"/>
              <a:t>ncertainty, many influencing factors</a:t>
            </a:r>
          </a:p>
          <a:p>
            <a:r>
              <a:rPr lang="en-DE" sz="2200" dirty="0"/>
              <a:t>e.g., demand forecasting, DNA sequencing</a:t>
            </a:r>
          </a:p>
          <a:p>
            <a:r>
              <a:rPr lang="en-GB" sz="2200" dirty="0"/>
              <a:t>d</a:t>
            </a:r>
            <a:r>
              <a:rPr lang="en-DE" sz="2200" dirty="0"/>
              <a:t>ifficult for humans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</a:t>
            </a:r>
            <a:r>
              <a:rPr lang="en-DE" dirty="0"/>
              <a:t>utomation</a:t>
            </a:r>
          </a:p>
          <a:p>
            <a:r>
              <a:rPr lang="en-DE" sz="2200" dirty="0"/>
              <a:t>e.g., face and speech recognition, autonomous driving</a:t>
            </a:r>
          </a:p>
          <a:p>
            <a:r>
              <a:rPr lang="en-GB" sz="2200" dirty="0"/>
              <a:t>g</a:t>
            </a:r>
            <a:r>
              <a:rPr lang="en-DE" sz="2200" dirty="0"/>
              <a:t>oal to reach human-level performance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… and of course you need data to learn from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580C2-53A5-8C93-BE7E-A2542DA4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14F275-8B14-017A-32D0-7459FBA13F03}"/>
              </a:ext>
            </a:extLst>
          </p:cNvPr>
          <p:cNvSpPr txBox="1"/>
          <p:nvPr/>
        </p:nvSpPr>
        <p:spPr>
          <a:xfrm>
            <a:off x="8016726" y="2847132"/>
            <a:ext cx="3337074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and more recently:</a:t>
            </a:r>
          </a:p>
          <a:p>
            <a:r>
              <a:rPr lang="en-GB" sz="2800" dirty="0"/>
              <a:t>g</a:t>
            </a:r>
            <a:r>
              <a:rPr lang="en-DE" sz="2800" dirty="0"/>
              <a:t>enerative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rather than predictive (or discriminative) ones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</a:t>
            </a:r>
            <a:r>
              <a:rPr lang="en-DE" sz="2200" dirty="0"/>
              <a:t>.g., image generation, conversational AI, new proteins or materials</a:t>
            </a:r>
          </a:p>
        </p:txBody>
      </p:sp>
    </p:spTree>
    <p:extLst>
      <p:ext uri="{BB962C8B-B14F-4D97-AF65-F5344CB8AC3E}">
        <p14:creationId xmlns:p14="http://schemas.microsoft.com/office/powerpoint/2010/main" val="3367182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5763-0F61-6C66-5B9C-DFFA63AE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Paradigms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41E98-EA30-6ADD-01F6-0980B49C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02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C7F6-4AFC-6F3D-2AA3-06A70C05D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teacher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 </a:t>
            </a:r>
            <a:r>
              <a:rPr lang="en-DE" dirty="0"/>
              <a:t>usually rather narrow tasks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3101772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620739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631883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2612650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2414530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3027970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2415104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3046719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449908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623574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4437233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526584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503040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5296995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5257573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63F8-D0AD-81B8-515B-19BB4B44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40DE-E3F7-27D3-59AC-4B0D9E1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05506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trial-and-error</a:t>
            </a:r>
          </a:p>
          <a:p>
            <a:pPr marL="0" indent="0">
              <a:buNone/>
            </a:pPr>
            <a:r>
              <a:rPr lang="en-GB" dirty="0"/>
              <a:t>g</a:t>
            </a:r>
            <a:r>
              <a:rPr lang="en-DE" dirty="0"/>
              <a:t>oal-based approach </a:t>
            </a:r>
            <a:r>
              <a:rPr lang="en-DE" dirty="0">
                <a:sym typeface="Wingdings" pitchFamily="2" charset="2"/>
              </a:rPr>
              <a:t> more generic than supervised learning (but sparse reward signals)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r</a:t>
            </a:r>
            <a:r>
              <a:rPr lang="en-DE" dirty="0"/>
              <a:t>eceiving feedback from the environment</a:t>
            </a:r>
          </a:p>
          <a:p>
            <a:r>
              <a:rPr lang="en-GB" dirty="0"/>
              <a:t>n</a:t>
            </a:r>
            <a:r>
              <a:rPr lang="en-DE" dirty="0"/>
              <a:t>o supervision</a:t>
            </a:r>
          </a:p>
          <a:p>
            <a:r>
              <a:rPr lang="en-GB" dirty="0"/>
              <a:t>sequential decision making (delayed rewards)</a:t>
            </a:r>
            <a:endParaRPr lang="en-DE" dirty="0"/>
          </a:p>
          <a:p>
            <a:r>
              <a:rPr lang="en-GB" dirty="0"/>
              <a:t>e</a:t>
            </a:r>
            <a:r>
              <a:rPr lang="en-DE" dirty="0"/>
              <a:t>xploration and exploitation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C6601-A8BC-2F49-2914-F3BF37A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505CF6-78CA-BCE5-82B5-613229500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822" y="3158014"/>
            <a:ext cx="4218243" cy="2056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BE98F1-8154-FB26-D4AD-621998A94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964" y="2091237"/>
            <a:ext cx="1021958" cy="918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96C04-B4AF-5BED-2D52-CD12D73C1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757769" y="5363155"/>
            <a:ext cx="544348" cy="75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78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CF83-9CAF-ED47-CEA5-98E6399A5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485D-6408-945C-F6DA-D05B84A0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587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</a:t>
            </a:r>
            <a:r>
              <a:rPr lang="en-DE" b="1" dirty="0"/>
              <a:t>earning by observation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target information </a:t>
            </a:r>
            <a:r>
              <a:rPr lang="en-DE" dirty="0">
                <a:sym typeface="Wingdings" pitchFamily="2" charset="2"/>
              </a:rPr>
              <a:t></a:t>
            </a:r>
            <a:r>
              <a:rPr lang="en-DE" dirty="0"/>
              <a:t> kind of “vague” pattern recognition (but plenty of data)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elf-supervised:</a:t>
            </a:r>
          </a:p>
          <a:p>
            <a:r>
              <a:rPr lang="en-DE" sz="2200" dirty="0"/>
              <a:t>input-output mapping like supervised learning</a:t>
            </a:r>
          </a:p>
          <a:p>
            <a:r>
              <a:rPr lang="en-GB" sz="2200" dirty="0"/>
              <a:t>b</a:t>
            </a:r>
            <a:r>
              <a:rPr lang="en-DE" sz="2200" dirty="0"/>
              <a:t>ut generating labels itself from input information</a:t>
            </a:r>
          </a:p>
          <a:p>
            <a:r>
              <a:rPr lang="en-GB" sz="2200" dirty="0"/>
              <a:t>l</a:t>
            </a:r>
            <a:r>
              <a:rPr lang="en-DE" sz="2200" dirty="0"/>
              <a:t>earning of semantic feature representations</a:t>
            </a:r>
          </a:p>
          <a:p>
            <a:r>
              <a:rPr lang="en-GB" sz="2200" dirty="0"/>
              <a:t>e.g., w</a:t>
            </a:r>
            <a:r>
              <a:rPr lang="en-DE" sz="2200" dirty="0"/>
              <a:t>ord2vec, BERT,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E5D91-4168-4BE8-51A7-CBE63D44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38A997-25CE-AF7E-9A9B-B1CD8950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87" y="721369"/>
            <a:ext cx="5060293" cy="276016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B9E6CF-50AD-49EA-7E5A-B3EE1C1F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153" y="3616466"/>
            <a:ext cx="5044927" cy="27601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B08845-D020-DA4F-3935-5D4867E2D187}"/>
              </a:ext>
            </a:extLst>
          </p:cNvPr>
          <p:cNvSpPr txBox="1"/>
          <p:nvPr/>
        </p:nvSpPr>
        <p:spPr>
          <a:xfrm>
            <a:off x="8032852" y="136525"/>
            <a:ext cx="3898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ML needs lots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3134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0467-D941-A3D4-9A81-5E9BE150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 for Unsupervised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DC018-C900-A067-6134-7DFDCC2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5A34DB9-6275-9391-ED7A-404DEBB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4717" y="2079790"/>
            <a:ext cx="3645243" cy="364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C5CEF0-61EE-6DFC-941A-0C7FD1E88ED1}"/>
              </a:ext>
            </a:extLst>
          </p:cNvPr>
          <p:cNvSpPr txBox="1"/>
          <p:nvPr/>
        </p:nvSpPr>
        <p:spPr>
          <a:xfrm>
            <a:off x="10872738" y="553207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d</a:t>
                </a:r>
                <a:r>
                  <a:rPr lang="en-DE" sz="2100" dirty="0"/>
                  <a:t>imensionality reduction by principal component analysis (PCA)</a:t>
                </a:r>
              </a:p>
              <a:p>
                <a:pPr marL="0" indent="0">
                  <a:buNone/>
                </a:pPr>
                <a:r>
                  <a:rPr lang="en-GB" sz="2100" dirty="0"/>
                  <a:t>u</a:t>
                </a:r>
                <a:r>
                  <a:rPr lang="en-DE" sz="2100" dirty="0"/>
                  <a:t>sing only first few principal components (</a:t>
                </a:r>
                <a:r>
                  <a:rPr lang="en-GB" sz="2100" dirty="0"/>
                  <a:t>eigenvectors of data’s covariance matrix)</a:t>
                </a:r>
              </a:p>
              <a:p>
                <a:pPr marL="0" indent="0">
                  <a:buNone/>
                </a:pPr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intuition: fitting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100" dirty="0"/>
                  <a:t>-dimensional e</a:t>
                </a:r>
                <a:r>
                  <a:rPr lang="en-DE" sz="2100" dirty="0"/>
                  <a:t>llipsoid to data</a:t>
                </a:r>
              </a:p>
              <a:p>
                <a:r>
                  <a:rPr lang="en-DE" sz="2100" dirty="0"/>
                  <a:t>axes representing principal components</a:t>
                </a:r>
              </a:p>
              <a:p>
                <a:r>
                  <a:rPr lang="en-GB" sz="2100" dirty="0"/>
                  <a:t>l</a:t>
                </a:r>
                <a:r>
                  <a:rPr lang="en-DE" sz="2100" dirty="0"/>
                  <a:t>arge axis </a:t>
                </a:r>
                <a:r>
                  <a:rPr lang="en-DE" sz="2100" dirty="0">
                    <a:sym typeface="Wingdings" pitchFamily="2" charset="2"/>
                  </a:rPr>
                  <a:t> high variance, small axis  low variance</a:t>
                </a:r>
              </a:p>
              <a:p>
                <a:r>
                  <a:rPr lang="en-GB" sz="2100" dirty="0">
                    <a:sym typeface="Wingdings" pitchFamily="2" charset="2"/>
                  </a:rPr>
                  <a:t>successively c</a:t>
                </a:r>
                <a:r>
                  <a:rPr lang="en-DE" sz="2100" dirty="0">
                    <a:sym typeface="Wingdings" pitchFamily="2" charset="2"/>
                  </a:rPr>
                  <a:t>hoose directions of maximum variance</a:t>
                </a:r>
              </a:p>
              <a:p>
                <a:pPr marL="0" indent="0">
                  <a:buNone/>
                </a:pPr>
                <a:r>
                  <a:rPr lang="en-DE" sz="2100" dirty="0">
                    <a:sym typeface="Wingdings" pitchFamily="2" charset="2"/>
                  </a:rPr>
                  <a:t> account for as much variability (uniqueness) of data set as possible</a:t>
                </a:r>
                <a:endParaRPr lang="en-DE" sz="2100" dirty="0"/>
              </a:p>
              <a:p>
                <a:pPr marL="0" indent="0">
                  <a:buNone/>
                </a:pPr>
                <a:endParaRPr lang="en-DE" sz="2100" dirty="0"/>
              </a:p>
              <a:p>
                <a:pPr marL="0" indent="0">
                  <a:buNone/>
                </a:pPr>
                <a:r>
                  <a:rPr lang="en-GB" sz="2100" dirty="0"/>
                  <a:t>often u</a:t>
                </a:r>
                <a:r>
                  <a:rPr lang="en-DE" sz="2100" dirty="0"/>
                  <a:t>sed as lower-dimensional features in other (supervised)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2D43A-4027-D53E-42B7-25F1918874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022021" cy="4351338"/>
              </a:xfrm>
              <a:blipFill>
                <a:blip r:embed="rId4"/>
                <a:stretch>
                  <a:fillRect l="-790" t="-1744" r="-47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869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B00F-58B8-8731-1E53-50026963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Fitting / Statistical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353B-1FBE-7919-D911-98B00785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432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351-A0A5-32A1-59FC-5F3E0722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GB" sz="1900" dirty="0"/>
                  <a:t>r</a:t>
                </a:r>
                <a:r>
                  <a:rPr lang="en-DE" sz="1900" dirty="0"/>
                  <a:t>andom variable: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</a:t>
                </a:r>
                <a:r>
                  <a:rPr lang="en-DE" sz="1900" dirty="0"/>
                  <a:t>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1900" dirty="0"/>
                  <a:t> (features):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DE" sz="1900" dirty="0"/>
              </a:p>
              <a:p>
                <a:pPr marL="0" indent="0">
                  <a:buNone/>
                </a:pPr>
                <a:endParaRPr lang="en-GB" sz="1900" dirty="0"/>
              </a:p>
              <a:p>
                <a:r>
                  <a:rPr lang="en-DE" sz="1900" dirty="0"/>
                  <a:t>observation </a:t>
                </a:r>
                <a:r>
                  <a:rPr lang="en-GB" sz="1900" dirty="0"/>
                  <a:t>of random variable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m</a:t>
                </a:r>
                <a:r>
                  <a:rPr lang="en-DE" sz="1900" dirty="0"/>
                  <a:t>atrix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GB" sz="1900" b="1" dirty="0"/>
              </a:p>
              <a:p>
                <a:r>
                  <a:rPr lang="en-GB" sz="1900" dirty="0"/>
                  <a:t>vector of observations</a:t>
                </a:r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DE" sz="1900" dirty="0"/>
                  <a:t> obervations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pPr lvl="1"/>
                <a:r>
                  <a:rPr lang="en-GB" sz="1900" dirty="0"/>
                  <a:t>vector of observation of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900" dirty="0"/>
                  <a:t>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endParaRPr lang="en-GB" sz="1900" dirty="0"/>
              </a:p>
              <a:p>
                <a:r>
                  <a:rPr lang="en-GB" sz="1900" dirty="0"/>
                  <a:t>column vector: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GB" sz="1900" dirty="0"/>
              </a:p>
              <a:p>
                <a:r>
                  <a:rPr lang="en-GB" sz="1900" dirty="0"/>
                  <a:t>row vector: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9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9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endParaRPr lang="en-GB" sz="19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58F9BA-AC6C-1C47-4F0A-358DD32B7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900" dirty="0"/>
                  <a:t>p</a:t>
                </a:r>
                <a:r>
                  <a:rPr lang="en-DE" sz="1900" dirty="0"/>
                  <a:t>arameter: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DE" sz="1900" dirty="0"/>
              </a:p>
              <a:p>
                <a:r>
                  <a:rPr lang="en-GB" sz="1900" dirty="0"/>
                  <a:t>vector of</a:t>
                </a:r>
                <a:r>
                  <a:rPr lang="en-DE" sz="1900" dirty="0"/>
                  <a:t>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sz="1900" dirty="0"/>
                  <a:t>: </a:t>
                </a:r>
                <a14:m>
                  <m:oMath xmlns:m="http://schemas.openxmlformats.org/officeDocument/2006/math">
                    <m:r>
                      <a:rPr lang="en-US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endParaRPr lang="en-DE" sz="1900" b="1" dirty="0"/>
              </a:p>
              <a:p>
                <a:pPr marL="0" indent="0">
                  <a:buNone/>
                </a:pPr>
                <a:endParaRPr lang="en-DE" sz="1900" dirty="0"/>
              </a:p>
              <a:p>
                <a:r>
                  <a:rPr lang="en-GB" sz="1900" dirty="0"/>
                  <a:t>probability that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GB" sz="1900" dirty="0"/>
                  <a:t> takes on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900" dirty="0"/>
                  <a:t>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US" sz="1900" dirty="0"/>
              </a:p>
              <a:p>
                <a:r>
                  <a:rPr lang="en-GB" sz="1900" dirty="0"/>
                  <a:t>p</a:t>
                </a:r>
                <a:r>
                  <a:rPr lang="en-DE" sz="1900" dirty="0"/>
                  <a:t>robability distribution: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DE" sz="19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D49FE76-66D1-E773-F89E-69496D092B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4727-A962-0E05-23D2-AF8151A2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870D7-EDA7-0526-CF29-7177ADD109A5}"/>
              </a:ext>
            </a:extLst>
          </p:cNvPr>
          <p:cNvSpPr txBox="1"/>
          <p:nvPr/>
        </p:nvSpPr>
        <p:spPr>
          <a:xfrm>
            <a:off x="6019800" y="4001294"/>
            <a:ext cx="145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esign matrix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A204C3-C5C4-50A3-6DE8-A1177A2968C3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5444359" y="3678621"/>
            <a:ext cx="575441" cy="322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415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E32B-C441-9161-9E11-BE6EF45F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de-DE" dirty="0" err="1"/>
                  <a:t>map</a:t>
                </a:r>
                <a:r>
                  <a:rPr lang="de-DE" dirty="0"/>
                  <a:t> </a:t>
                </a:r>
                <a:r>
                  <a:rPr lang="de-DE" dirty="0" err="1"/>
                  <a:t>inputs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b="1" dirty="0" err="1"/>
                  <a:t>classification</a:t>
                </a:r>
                <a:endParaRPr lang="de-DE" b="1" dirty="0"/>
              </a:p>
              <a:p>
                <a:r>
                  <a:rPr lang="de-DE" dirty="0" err="1"/>
                  <a:t>categorical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(e.g., </a:t>
                </a:r>
                <a:r>
                  <a:rPr lang="de-DE" dirty="0" err="1"/>
                  <a:t>image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cat</a:t>
                </a:r>
                <a:r>
                  <a:rPr lang="de-DE" dirty="0"/>
                  <a:t> </a:t>
                </a:r>
                <a:r>
                  <a:rPr lang="de-DE" dirty="0" err="1"/>
                  <a:t>or</a:t>
                </a:r>
                <a:r>
                  <a:rPr lang="de-DE" dirty="0"/>
                  <a:t> not </a:t>
                </a: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 err="1"/>
                  <a:t>predict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belong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specific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endParaRPr lang="de-DE" dirty="0"/>
              </a:p>
              <a:p>
                <a:pPr marL="0" indent="0">
                  <a:buNone/>
                </a:pPr>
                <a:endParaRPr lang="de-DE" b="1" dirty="0"/>
              </a:p>
              <a:p>
                <a:pPr marL="0" indent="0">
                  <a:buNone/>
                </a:pPr>
                <a:r>
                  <a:rPr lang="de-DE" b="1" dirty="0" err="1"/>
                  <a:t>regression</a:t>
                </a:r>
                <a:endParaRPr lang="de-DE" b="1" dirty="0"/>
              </a:p>
              <a:p>
                <a:r>
                  <a:rPr lang="de-DE" dirty="0"/>
                  <a:t>real-</a:t>
                </a:r>
                <a:r>
                  <a:rPr lang="de-DE" dirty="0" err="1"/>
                  <a:t>valued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de-DE" dirty="0"/>
                  <a:t>(e.g., </a:t>
                </a:r>
                <a:r>
                  <a:rPr lang="de-DE" dirty="0" err="1"/>
                  <a:t>demand</a:t>
                </a:r>
                <a:r>
                  <a:rPr lang="de-DE" dirty="0"/>
                  <a:t> </a:t>
                </a:r>
                <a:r>
                  <a:rPr lang="de-DE" dirty="0" err="1"/>
                  <a:t>forecasting</a:t>
                </a:r>
                <a:r>
                  <a:rPr lang="de-DE" dirty="0"/>
                  <a:t>) </a:t>
                </a:r>
                <a:r>
                  <a:rPr lang="de-DE" dirty="0" err="1"/>
                  <a:t>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(−∞, ∞)</m:t>
                    </m:r>
                  </m:oMath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102766-B5AC-3394-6BCC-13789F7A91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FDBBF-BFF1-CC7B-E660-A2CEF5B3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BA64F-F688-9EDD-F13C-E444504A1D57}"/>
              </a:ext>
            </a:extLst>
          </p:cNvPr>
          <p:cNvSpPr txBox="1"/>
          <p:nvPr/>
        </p:nvSpPr>
        <p:spPr>
          <a:xfrm>
            <a:off x="7843345" y="2037530"/>
            <a:ext cx="42777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ML domain:</a:t>
            </a:r>
          </a:p>
          <a:p>
            <a:r>
              <a:rPr lang="en-DE" sz="2400" dirty="0"/>
              <a:t>no deterministic dependencies between input and output</a:t>
            </a:r>
          </a:p>
        </p:txBody>
      </p:sp>
      <p:pic>
        <p:nvPicPr>
          <p:cNvPr id="6" name="Picture 5" descr="A picture containing several&#10;&#10;Description automatically generated">
            <a:extLst>
              <a:ext uri="{FF2B5EF4-FFF2-40B4-BE49-F238E27FC236}">
                <a16:creationId xmlns:a16="http://schemas.microsoft.com/office/drawing/2014/main" id="{F226C44F-1E95-5C84-F511-CCE429CA6A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2759" y="1249117"/>
            <a:ext cx="1042814" cy="614992"/>
          </a:xfrm>
          <a:prstGeom prst="roundRect">
            <a:avLst>
              <a:gd name="adj" fmla="val 564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9D874-0178-00C0-B773-D2B51D5683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458" y="1255083"/>
            <a:ext cx="874656" cy="614992"/>
          </a:xfrm>
          <a:prstGeom prst="roundRect">
            <a:avLst>
              <a:gd name="adj" fmla="val 4188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AFBDF-2A84-B328-1D57-83DA959DB0E5}"/>
              </a:ext>
            </a:extLst>
          </p:cNvPr>
          <p:cNvSpPr txBox="1"/>
          <p:nvPr/>
        </p:nvSpPr>
        <p:spPr>
          <a:xfrm>
            <a:off x="9287520" y="135655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/>
              <a:t>… </a:t>
            </a:r>
            <a:r>
              <a:rPr lang="en-DE" sz="2000" b="1" dirty="0"/>
              <a:t>ML</a:t>
            </a:r>
            <a:r>
              <a:rPr lang="en-DE" sz="20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53931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FC60C-C6FE-B5C9-95D7-18497404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g</a:t>
            </a:r>
            <a:r>
              <a:rPr lang="en-DE" sz="3200" b="1" dirty="0"/>
              <a:t>oals of this course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understanding of foundational ML concepts and commonalities between different methods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r>
              <a:rPr lang="en-GB" dirty="0"/>
              <a:t>ability </a:t>
            </a:r>
            <a:r>
              <a:rPr lang="en-DE" dirty="0"/>
              <a:t>to properly use ML for scientific or business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3E040-DAD3-A2FB-5252-BE40A531A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93379"/>
            <a:ext cx="5181600" cy="5283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b="1" dirty="0"/>
              <a:t>s</a:t>
            </a:r>
            <a:r>
              <a:rPr lang="en-DE" sz="3200" b="1" dirty="0"/>
              <a:t>chedule of lectures</a:t>
            </a:r>
          </a:p>
          <a:p>
            <a:pPr marL="0" indent="0">
              <a:buNone/>
            </a:pPr>
            <a:endParaRPr lang="en-DE" dirty="0"/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introduction and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statistical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non-linear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DE" sz="2800" dirty="0"/>
              <a:t>eneralization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</a:t>
            </a:r>
            <a:r>
              <a:rPr lang="en-DE" sz="2800" dirty="0"/>
              <a:t>ransformers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generative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</a:t>
            </a:r>
            <a:r>
              <a:rPr lang="en-DE" sz="2800" dirty="0"/>
              <a:t>ausality</a:t>
            </a:r>
          </a:p>
          <a:p>
            <a:pPr marL="514350" indent="-514350">
              <a:buFont typeface="+mj-lt"/>
              <a:buAutoNum type="arabicPeriod"/>
            </a:pPr>
            <a:r>
              <a:rPr lang="en-DE" sz="2800" dirty="0"/>
              <a:t>reinforcement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0A52A-A225-AED0-58A2-DFA6A226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327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259C-738A-DA97-BDD1-32664279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Curve Fitting / Parameter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600" dirty="0"/>
                  <a:t>) pairs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sz="2600" dirty="0">
                    <a:sym typeface="Wingdings" pitchFamily="2" charset="2"/>
                  </a:rPr>
                  <a:t>m</a:t>
                </a:r>
                <a:r>
                  <a:rPr lang="en-GB" sz="2600" dirty="0"/>
                  <a:t>inimization of cost function</a:t>
                </a:r>
              </a:p>
              <a:p>
                <a:r>
                  <a:rPr lang="en-GB" sz="2600" dirty="0"/>
                  <a:t>e.g., l</a:t>
                </a:r>
                <a:r>
                  <a:rPr lang="en-DE" sz="2600" dirty="0"/>
                  <a:t>east squares method, </a:t>
                </a:r>
                <a:r>
                  <a:rPr lang="en-GB" sz="2600" dirty="0"/>
                  <a:t>m</a:t>
                </a:r>
                <a:r>
                  <a:rPr lang="en-DE" sz="2600" dirty="0"/>
                  <a:t>aximium likelihood estimation</a:t>
                </a:r>
              </a:p>
              <a:p>
                <a:r>
                  <a:rPr lang="en-GB" sz="2600" dirty="0"/>
                  <a:t>usually m</a:t>
                </a:r>
                <a:r>
                  <a:rPr lang="en-DE" sz="2600" dirty="0"/>
                  <a:t>any dimensions (features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76D2D4-F763-FC0B-A31E-A947F7E185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57496" cy="2068006"/>
              </a:xfrm>
              <a:blipFill>
                <a:blip r:embed="rId2"/>
                <a:stretch>
                  <a:fillRect l="-1860" t="-5488" b="-122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1B67-D757-747B-397B-4EA5CA5A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DCCC0-1FD9-C89E-82E6-A150FD0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696" y="1776701"/>
            <a:ext cx="5848922" cy="22745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600" dirty="0"/>
                  <a:t>apply</a:t>
                </a:r>
                <a:r>
                  <a:rPr lang="en-DE" sz="2600" dirty="0"/>
                  <a:t> </a:t>
                </a:r>
                <a:r>
                  <a:rPr lang="en-GB" sz="2400" dirty="0"/>
                  <a:t>learned statistical dependencies from training to new test data set</a:t>
                </a:r>
                <a:endParaRPr lang="en-DE" sz="26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400" dirty="0"/>
                  <a:t>different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) pairs considered as random samples of underlying data-generating process (i.i.d. assumption), for both train and test data sets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2E9BA5C-17C1-CEDB-6666-92F82A58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66897"/>
                <a:ext cx="10515600" cy="1781790"/>
              </a:xfrm>
              <a:prstGeom prst="rect">
                <a:avLst/>
              </a:prstGeom>
              <a:blipFill>
                <a:blip r:embed="rId4"/>
                <a:stretch>
                  <a:fillRect l="-1086" t="-4930" r="-1086" b="-42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9D9ED10-1B63-084B-8B7D-1F961E83266B}"/>
              </a:ext>
            </a:extLst>
          </p:cNvPr>
          <p:cNvSpPr txBox="1"/>
          <p:nvPr/>
        </p:nvSpPr>
        <p:spPr>
          <a:xfrm>
            <a:off x="10280005" y="3928170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9B863-59A3-6FC8-C60E-AF2685AC1632}"/>
              </a:ext>
            </a:extLst>
          </p:cNvPr>
          <p:cNvSpPr txBox="1"/>
          <p:nvPr/>
        </p:nvSpPr>
        <p:spPr>
          <a:xfrm>
            <a:off x="6450722" y="1581097"/>
            <a:ext cx="4259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d: </a:t>
            </a:r>
            <a:r>
              <a:rPr lang="de-DE" sz="1400" dirty="0" err="1"/>
              <a:t>degree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fitted</a:t>
            </a:r>
            <a:r>
              <a:rPr lang="de-DE" sz="1400" dirty="0"/>
              <a:t> polynomial </a:t>
            </a:r>
            <a:r>
              <a:rPr lang="de-DE" sz="1400" dirty="0">
                <a:sym typeface="Wingdings" pitchFamily="2" charset="2"/>
              </a:rPr>
              <a:t> </a:t>
            </a:r>
            <a:r>
              <a:rPr lang="de-DE" sz="1400" dirty="0" err="1">
                <a:sym typeface="Wingdings" pitchFamily="2" charset="2"/>
              </a:rPr>
              <a:t>number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of</a:t>
            </a:r>
            <a:r>
              <a:rPr lang="de-DE" sz="1400" dirty="0">
                <a:sym typeface="Wingdings" pitchFamily="2" charset="2"/>
              </a:rPr>
              <a:t> </a:t>
            </a:r>
            <a:r>
              <a:rPr lang="de-DE" sz="1400" dirty="0" err="1">
                <a:sym typeface="Wingdings" pitchFamily="2" charset="2"/>
              </a:rPr>
              <a:t>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0680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515600" cy="2809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</a:p>
          <a:p>
            <a:pPr marL="0" indent="0">
              <a:buNone/>
            </a:pPr>
            <a:endParaRPr lang="en-GB" sz="2600" b="1" dirty="0"/>
          </a:p>
          <a:p>
            <a:r>
              <a:rPr lang="en-GB" sz="2600" b="1" dirty="0"/>
              <a:t>interpolation</a:t>
            </a:r>
            <a:r>
              <a:rPr lang="en-GB" sz="2600" dirty="0"/>
              <a:t>: to unencountered samples from training environment</a:t>
            </a:r>
          </a:p>
          <a:p>
            <a:r>
              <a:rPr lang="en-GB" sz="2600" b="1" dirty="0"/>
              <a:t>extrapolation</a:t>
            </a:r>
            <a:r>
              <a:rPr lang="en-GB" sz="2600" dirty="0"/>
              <a:t>: to testing conditions differing from training environment</a:t>
            </a:r>
          </a:p>
          <a:p>
            <a:pPr marL="0" indent="0">
              <a:buNone/>
            </a:pPr>
            <a:r>
              <a:rPr lang="en-GB" sz="2600" dirty="0"/>
              <a:t>curse of dimensionality: </a:t>
            </a:r>
            <a:r>
              <a:rPr lang="en-GB" sz="2600" i="1" dirty="0"/>
              <a:t>“learning in high dimensions always amounts to extrapolation”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need for appropriate inductive bias</a:t>
            </a:r>
            <a:endParaRPr lang="en-GB" sz="26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21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/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200" dirty="0"/>
                  <a:t>: d</a:t>
                </a:r>
                <a:r>
                  <a:rPr lang="en-DE" sz="2200" dirty="0"/>
                  <a:t>ependent variable / target</a:t>
                </a:r>
              </a:p>
              <a:p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2200" dirty="0"/>
                  <a:t> independent variables / features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DE" sz="2200" dirty="0"/>
                  <a:t>: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DE" sz="2200" dirty="0"/>
                  <a:t> parameters			</a:t>
                </a:r>
                <a:r>
                  <a:rPr lang="en-DE" sz="2200" dirty="0">
                    <a:sym typeface="Wingdings" pitchFamily="2" charset="2"/>
                  </a:rPr>
                  <a:t> to be fitted</a:t>
                </a:r>
                <a:endParaRPr lang="en-DE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200" dirty="0"/>
                  <a:t>: error term / statistical noise		reflects assumed data distribution (here: Gaussian with 					same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200" dirty="0"/>
                  <a:t> for all samples)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DDF5F2-E5A5-748F-8AE6-344142EF4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680329"/>
                <a:ext cx="11017469" cy="1874103"/>
              </a:xfrm>
              <a:prstGeom prst="rect">
                <a:avLst/>
              </a:prstGeom>
              <a:blipFill>
                <a:blip r:embed="rId2"/>
                <a:stretch>
                  <a:fillRect l="-115" t="-2027" r="-1036" b="-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BA50E14-99D3-7215-8C5B-F69DC5C6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600" dirty="0"/>
                  <a:t> jointly distributed random variables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: p</a:t>
                </a:r>
                <a:r>
                  <a:rPr lang="en-DE" sz="2600" dirty="0"/>
                  <a:t>redict, e.g., conditional mean of conditional density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6969FD-9ECD-27F8-CBF4-119C0AF1B6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03" y="4849251"/>
                <a:ext cx="10838793" cy="1005068"/>
              </a:xfrm>
              <a:blipFill>
                <a:blip r:embed="rId3"/>
                <a:stretch>
                  <a:fillRect l="-937" t="-8750" b="-875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0E629-7DC5-D1E8-2200-D978AA16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23</a:t>
            </a:fld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B2667A9-E462-BB00-0339-8DEBB2828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3623" y="167850"/>
            <a:ext cx="3725317" cy="2458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DD8F19-C9A4-DE58-72A0-EE3CC510AD6B}"/>
              </a:ext>
            </a:extLst>
          </p:cNvPr>
          <p:cNvSpPr txBox="1"/>
          <p:nvPr/>
        </p:nvSpPr>
        <p:spPr>
          <a:xfrm>
            <a:off x="11013977" y="266857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/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200" dirty="0"/>
                  <a:t>vector (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DE" sz="2200" dirty="0"/>
                  <a:t>) or matrix (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DE" sz="2200" dirty="0"/>
                  <a:t>) of given data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4AF3BF-2201-ADE8-CDC9-97DD55498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107" y="2806455"/>
                <a:ext cx="4508607" cy="430887"/>
              </a:xfrm>
              <a:prstGeom prst="rect">
                <a:avLst/>
              </a:prstGeom>
              <a:blipFill>
                <a:blip r:embed="rId6"/>
                <a:stretch>
                  <a:fillRect l="-1685" t="-8571" b="-28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F214F13-7D10-C4E5-6AB5-80990C0307CD}"/>
              </a:ext>
            </a:extLst>
          </p:cNvPr>
          <p:cNvSpPr txBox="1"/>
          <p:nvPr/>
        </p:nvSpPr>
        <p:spPr>
          <a:xfrm>
            <a:off x="5405821" y="2559211"/>
            <a:ext cx="2568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22074-B114-4787-9CD6-0250E34DD441}"/>
              </a:ext>
            </a:extLst>
          </p:cNvPr>
          <p:cNvSpPr txBox="1"/>
          <p:nvPr/>
        </p:nvSpPr>
        <p:spPr>
          <a:xfrm>
            <a:off x="2711669" y="6021446"/>
            <a:ext cx="6382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epending on used loss function</a:t>
            </a:r>
          </a:p>
          <a:p>
            <a:r>
              <a:rPr lang="en-DE" sz="2000" dirty="0"/>
              <a:t>(conditional mean for squared loss of least squares method)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/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7AEC1C-F972-ACAC-B48E-4BCE8AEC6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46049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2966" t="-118072" r="-1695" b="-1722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2A01FB-558E-1D72-BE43-331559F020BD}"/>
              </a:ext>
            </a:extLst>
          </p:cNvPr>
          <p:cNvCxnSpPr/>
          <p:nvPr/>
        </p:nvCxnSpPr>
        <p:spPr>
          <a:xfrm flipV="1">
            <a:off x="3090043" y="5707117"/>
            <a:ext cx="0" cy="314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9EE94C-1899-88FF-1A76-FE6FF891E17C}"/>
              </a:ext>
            </a:extLst>
          </p:cNvPr>
          <p:cNvSpPr txBox="1"/>
          <p:nvPr/>
        </p:nvSpPr>
        <p:spPr>
          <a:xfrm>
            <a:off x="4782894" y="1735643"/>
            <a:ext cx="12458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(m</a:t>
            </a:r>
            <a:r>
              <a:rPr lang="en-DE" sz="2600" dirty="0"/>
              <a:t>odel)</a:t>
            </a:r>
          </a:p>
        </p:txBody>
      </p:sp>
    </p:spTree>
    <p:extLst>
      <p:ext uri="{BB962C8B-B14F-4D97-AF65-F5344CB8AC3E}">
        <p14:creationId xmlns:p14="http://schemas.microsoft.com/office/powerpoint/2010/main" val="780038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CABF-ADEA-B0C4-D5D9-6DB0C8AF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Linear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5F189-C7F3-47DC-AB16-98F7451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24</a:t>
            </a:fld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/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661BC-F924-3129-64E8-0299D1A2A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 l="-1856" t="-115476" r="-1624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6B79025-BFD5-49B2-FD73-FBCF03575715}"/>
              </a:ext>
            </a:extLst>
          </p:cNvPr>
          <p:cNvSpPr txBox="1"/>
          <p:nvPr/>
        </p:nvSpPr>
        <p:spPr>
          <a:xfrm>
            <a:off x="1909687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D8BB2-3F3B-32CF-8A16-6D0BFB88B51E}"/>
              </a:ext>
            </a:extLst>
          </p:cNvPr>
          <p:cNvSpPr txBox="1"/>
          <p:nvPr/>
        </p:nvSpPr>
        <p:spPr>
          <a:xfrm>
            <a:off x="1909687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A64D7-1953-6140-C963-D950D16A6638}"/>
              </a:ext>
            </a:extLst>
          </p:cNvPr>
          <p:cNvSpPr txBox="1"/>
          <p:nvPr/>
        </p:nvSpPr>
        <p:spPr>
          <a:xfrm>
            <a:off x="5348039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8DFE27-5CCB-496E-55E3-66AD8651A9F2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884746" y="2765878"/>
            <a:ext cx="463293" cy="72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C81ED8-09B6-08C1-B1AD-3D79DB3455F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932386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/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D03CE0-72C6-D8FC-9773-3509973C7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8065" t="-10526" b="-184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e 13">
            <a:extLst>
              <a:ext uri="{FF2B5EF4-FFF2-40B4-BE49-F238E27FC236}">
                <a16:creationId xmlns:a16="http://schemas.microsoft.com/office/drawing/2014/main" id="{3053AFFC-FD6D-8CB7-5FA4-2DF91E129218}"/>
              </a:ext>
            </a:extLst>
          </p:cNvPr>
          <p:cNvSpPr/>
          <p:nvPr/>
        </p:nvSpPr>
        <p:spPr>
          <a:xfrm rot="5400000">
            <a:off x="3224279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/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F88C47-76FD-0B4D-7ACC-9067DDF3F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461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 t="-4651" b="-162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6983B-5322-FA06-0BD4-03ACF2D1CFB7}"/>
              </a:ext>
            </a:extLst>
          </p:cNvPr>
          <p:cNvSpPr txBox="1"/>
          <p:nvPr/>
        </p:nvSpPr>
        <p:spPr>
          <a:xfrm>
            <a:off x="3386885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21D837-0B47-4D60-78F1-2DB76ECC5FA9}"/>
              </a:ext>
            </a:extLst>
          </p:cNvPr>
          <p:cNvSpPr txBox="1"/>
          <p:nvPr/>
        </p:nvSpPr>
        <p:spPr>
          <a:xfrm>
            <a:off x="4827097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F8DD55-F7C6-8888-8EDF-BBA88FF7C148}"/>
              </a:ext>
            </a:extLst>
          </p:cNvPr>
          <p:cNvSpPr txBox="1"/>
          <p:nvPr/>
        </p:nvSpPr>
        <p:spPr>
          <a:xfrm>
            <a:off x="5819697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6261DD-362E-37A9-1AF4-256223983DF4}"/>
              </a:ext>
            </a:extLst>
          </p:cNvPr>
          <p:cNvCxnSpPr>
            <a:stCxn id="19" idx="0"/>
          </p:cNvCxnSpPr>
          <p:nvPr/>
        </p:nvCxnSpPr>
        <p:spPr>
          <a:xfrm flipV="1">
            <a:off x="3900808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3882CCA-273E-E3F0-05BD-70A678A6CAB4}"/>
              </a:ext>
            </a:extLst>
          </p:cNvPr>
          <p:cNvCxnSpPr>
            <a:stCxn id="20" idx="0"/>
          </p:cNvCxnSpPr>
          <p:nvPr/>
        </p:nvCxnSpPr>
        <p:spPr>
          <a:xfrm flipV="1">
            <a:off x="5185529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F5EE3E-1AFD-24A6-5727-F60F63879B1D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5959370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/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CE3C8BF-6533-451E-9247-CD8E0DE3C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240862"/>
                <a:ext cx="2975059" cy="1050031"/>
              </a:xfrm>
              <a:prstGeom prst="rect">
                <a:avLst/>
              </a:prstGeom>
              <a:blipFill>
                <a:blip r:embed="rId5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/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8791AB-1EB8-01A0-F0BE-D6D450A0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0723" y="2085103"/>
                <a:ext cx="4432429" cy="1699824"/>
              </a:xfrm>
              <a:prstGeom prst="rect">
                <a:avLst/>
              </a:prstGeom>
              <a:blipFill>
                <a:blip r:embed="rId6"/>
                <a:stretch>
                  <a:fillRect l="-1714" t="-2222" r="-1714" b="-229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277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5619-F36C-BFC3-9B56-E97A05DA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DE" dirty="0"/>
                  <a:t>count data: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de-DE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 ∞)</m:t>
                    </m:r>
                  </m:oMath>
                </a14:m>
                <a:endParaRPr lang="en-DE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follows Poisson (or negative binomial / Poisson-gamma) distribution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l</a:t>
                </a:r>
                <a:r>
                  <a:rPr lang="en-DE" dirty="0"/>
                  <a:t>og-linear model (Gaussian errors in fit, Poisson with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predicted):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f</a:t>
                </a:r>
                <a:r>
                  <a:rPr lang="en-DE" dirty="0"/>
                  <a:t>urther advantage: usually multiplicative effects for count data, i.e., proportional (small effects for small counts, large effects for large counts)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0AFF89D-7A09-049B-5C40-9BB5A322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35A08-90EB-704E-4100-3BFB2DB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/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21F5FD-2F4D-072A-6A68-B57D207C4C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913" y="3604587"/>
                <a:ext cx="4721773" cy="1137491"/>
              </a:xfrm>
              <a:prstGeom prst="rect">
                <a:avLst/>
              </a:prstGeom>
              <a:blipFill>
                <a:blip r:embed="rId3"/>
                <a:stretch>
                  <a:fillRect l="-3226" t="-115385" r="-1882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/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7B4245-A2A2-D996-D240-B96F7E4F1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4622" y="4522508"/>
                <a:ext cx="543033" cy="492443"/>
              </a:xfrm>
              <a:prstGeom prst="rect">
                <a:avLst/>
              </a:prstGeom>
              <a:blipFill>
                <a:blip r:embed="rId4"/>
                <a:stretch>
                  <a:fillRect t="-7500" b="-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>
            <a:extLst>
              <a:ext uri="{FF2B5EF4-FFF2-40B4-BE49-F238E27FC236}">
                <a16:creationId xmlns:a16="http://schemas.microsoft.com/office/drawing/2014/main" id="{0FC17793-8D20-5843-4EAA-1EDC332053D8}"/>
              </a:ext>
            </a:extLst>
          </p:cNvPr>
          <p:cNvSpPr/>
          <p:nvPr/>
        </p:nvSpPr>
        <p:spPr>
          <a:xfrm rot="16200000">
            <a:off x="2310274" y="3550494"/>
            <a:ext cx="226469" cy="181654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94BBD-CA3C-692B-2904-97A6E3B8E6E9}"/>
              </a:ext>
            </a:extLst>
          </p:cNvPr>
          <p:cNvSpPr txBox="1"/>
          <p:nvPr/>
        </p:nvSpPr>
        <p:spPr>
          <a:xfrm>
            <a:off x="7020913" y="3976198"/>
            <a:ext cx="176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ingle parameter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452487-D7BA-A039-D5B7-5DC951310D64}"/>
              </a:ext>
            </a:extLst>
          </p:cNvPr>
          <p:cNvCxnSpPr/>
          <p:nvPr/>
        </p:nvCxnSpPr>
        <p:spPr>
          <a:xfrm flipH="1" flipV="1">
            <a:off x="7115503" y="3689131"/>
            <a:ext cx="105104" cy="312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96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4281-B504-483C-A85A-BE3BE45E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Scheme of Generalized 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BCA55-171D-59B1-FCAC-5D804621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/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l</a:t>
                </a:r>
                <a:r>
                  <a:rPr lang="en-DE" sz="2600" dirty="0"/>
                  <a:t>ink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DE" sz="26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DE" sz="2600" dirty="0"/>
                  <a:t>linking range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to linear predictor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600" dirty="0"/>
                  <a:t>c</a:t>
                </a:r>
                <a:r>
                  <a:rPr lang="en-DE" sz="2600" dirty="0"/>
                  <a:t>anonical forms for different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distributions (e.g., </a:t>
                </a:r>
                <a:r>
                  <a:rPr lang="en-DE" sz="2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DE" sz="2600" dirty="0"/>
                  <a:t> for Poisson, identity for Gaussian </a:t>
                </a:r>
                <a:r>
                  <a:rPr lang="en-DE" sz="2600" dirty="0">
                    <a:sym typeface="Wingdings" pitchFamily="2" charset="2"/>
                  </a:rPr>
                  <a:t> linear regression</a:t>
                </a:r>
                <a:r>
                  <a:rPr lang="en-DE" sz="2600" dirty="0"/>
                  <a:t>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9931139-ABF1-8948-B63C-A4426FDCA8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329603"/>
                <a:ext cx="4628496" cy="2893100"/>
              </a:xfrm>
              <a:prstGeom prst="rect">
                <a:avLst/>
              </a:prstGeom>
              <a:blipFill>
                <a:blip r:embed="rId2"/>
                <a:stretch>
                  <a:fillRect l="-2466" t="-2183" r="-3014" b="-43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829B18-8482-459B-14EB-217152DEE90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152448" y="2707059"/>
            <a:ext cx="0" cy="62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/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following probability distribution from exponential family (e.g., Poisson or Gaussian)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B82FA6-C31C-EAED-7999-1CD63230F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4954" y="3429000"/>
                <a:ext cx="4628496" cy="1313501"/>
              </a:xfrm>
              <a:prstGeom prst="rect">
                <a:avLst/>
              </a:prstGeom>
              <a:blipFill>
                <a:blip r:embed="rId3"/>
                <a:stretch>
                  <a:fillRect l="-2186" t="-4808" r="-1366" b="-961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C20F7E-3D8A-813D-EA54-8155F52DC91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888828" y="2707059"/>
            <a:ext cx="2636126" cy="1378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/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C9B1086-EC58-AE9B-C0AD-81F07DEBC8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2608" y="1862793"/>
                <a:ext cx="6147237" cy="1137491"/>
              </a:xfrm>
              <a:prstGeom prst="rect">
                <a:avLst/>
              </a:prstGeom>
              <a:blipFill>
                <a:blip r:embed="rId4"/>
                <a:stretch>
                  <a:fillRect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37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predict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respectively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each</a:t>
                </a:r>
                <a:r>
                  <a:rPr lang="de-DE" dirty="0"/>
                  <a:t> sample</a:t>
                </a: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/>
                  <a:t>link function: </a:t>
                </a:r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/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6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5F7F4A-7082-00BD-439F-5A08B3B84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125" y="4001294"/>
                <a:ext cx="6919749" cy="1137491"/>
              </a:xfrm>
              <a:prstGeom prst="rect">
                <a:avLst/>
              </a:prstGeom>
              <a:blipFill>
                <a:blip r:embed="rId3"/>
                <a:stretch>
                  <a:fillRect l="-2198" t="-115385" r="-1099" b="-1714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Toward Non-Linear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56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F522-99CA-DD1B-2D16-17D022D5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Generalized Additive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C52-BBD9-7EB8-8537-1B46C4C4B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2637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blending of Generalized Linear Models and additive models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0A75A-BE5D-DDCF-0005-73B4261A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F9EE4-A992-F276-B66F-9C66492BF2E7}"/>
              </a:ext>
            </a:extLst>
          </p:cNvPr>
          <p:cNvSpPr txBox="1"/>
          <p:nvPr/>
        </p:nvSpPr>
        <p:spPr>
          <a:xfrm>
            <a:off x="1608079" y="4049437"/>
            <a:ext cx="60749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600" dirty="0"/>
              <a:t>smooth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p</a:t>
            </a:r>
            <a:r>
              <a:rPr lang="en-DE" sz="2600" dirty="0"/>
              <a:t>otentially non-parametric 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</a:t>
            </a:r>
            <a:r>
              <a:rPr lang="en-DE" sz="2600" dirty="0"/>
              <a:t>escribe non-linear effects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estimated, e.g., via b</a:t>
            </a:r>
            <a:r>
              <a:rPr lang="en-DE" sz="2600" dirty="0"/>
              <a:t>ackfitting 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C39E-03F9-8410-3A56-37A06166972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5568" y="3379222"/>
            <a:ext cx="126129" cy="67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/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600" dirty="0"/>
                  <a:t>extension: a</a:t>
                </a:r>
                <a:r>
                  <a:rPr lang="en-DE" sz="2600" dirty="0"/>
                  <a:t>dd interaction terms between different features, 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D3A5139-6AAC-1715-257D-849E4CDB9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3551" y="3019099"/>
                <a:ext cx="3857297" cy="1292662"/>
              </a:xfrm>
              <a:prstGeom prst="rect">
                <a:avLst/>
              </a:prstGeom>
              <a:blipFill>
                <a:blip r:embed="rId2"/>
                <a:stretch>
                  <a:fillRect l="-2614" t="-3883" b="-1068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91E5AD5-F83B-7EE9-C3C6-186DFCD95A11}"/>
              </a:ext>
            </a:extLst>
          </p:cNvPr>
          <p:cNvSpPr txBox="1"/>
          <p:nvPr/>
        </p:nvSpPr>
        <p:spPr>
          <a:xfrm>
            <a:off x="6942082" y="6247034"/>
            <a:ext cx="3329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hlinkClick r:id="rId3"/>
              </a:rPr>
              <a:t>https://arxiv.org/abs/2002.03425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/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6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2FA456-364B-33E6-5DBD-F00AEA760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994" y="2444569"/>
                <a:ext cx="4719144" cy="1137491"/>
              </a:xfrm>
              <a:prstGeom prst="rect">
                <a:avLst/>
              </a:prstGeom>
              <a:blipFill>
                <a:blip r:embed="rId4"/>
                <a:stretch>
                  <a:fillRect l="-2145" t="-115385" b="-1703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1062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7EE5-7536-CAB6-87AB-CEB19B3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AI/ML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835BF-AF88-2BE3-A64F-CCD35263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1727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750011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3C633-2A2E-C78A-2B1E-3ED749A51F63}"/>
              </a:ext>
            </a:extLst>
          </p:cNvPr>
          <p:cNvSpPr txBox="1"/>
          <p:nvPr/>
        </p:nvSpPr>
        <p:spPr>
          <a:xfrm>
            <a:off x="698339" y="1982290"/>
            <a:ext cx="27393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Generalized Additive Models</a:t>
            </a:r>
            <a:endParaRPr lang="en-US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3194640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82840" y="5141118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335465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65983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15DB7-0905-7CBC-5CA2-6E9421EE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257A1-E581-0C88-E250-235B78D7C547}"/>
              </a:ext>
            </a:extLst>
          </p:cNvPr>
          <p:cNvSpPr txBox="1"/>
          <p:nvPr/>
        </p:nvSpPr>
        <p:spPr>
          <a:xfrm>
            <a:off x="1065486" y="1997839"/>
            <a:ext cx="10061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At its heart, all the diverse statistical learning methods are reflections of the </a:t>
            </a:r>
            <a:r>
              <a:rPr lang="en-GB" sz="3000" b="1" dirty="0"/>
              <a:t>same underlying concept</a:t>
            </a:r>
            <a:r>
              <a:rPr lang="en-GB" sz="3000" dirty="0"/>
              <a:t>, and just differ in their applicability for different use cases.</a:t>
            </a:r>
          </a:p>
          <a:p>
            <a:endParaRPr lang="en-GB" sz="3000" dirty="0"/>
          </a:p>
          <a:p>
            <a:r>
              <a:rPr lang="en-GB" sz="3000" dirty="0"/>
              <a:t>(need to find method with best inductive bias for the task at hand </a:t>
            </a:r>
            <a:r>
              <a:rPr lang="en-GB" sz="3000" dirty="0">
                <a:sym typeface="Wingdings" pitchFamily="2" charset="2"/>
              </a:rPr>
              <a:t> generalization capability</a:t>
            </a:r>
            <a:r>
              <a:rPr lang="en-GB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492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ECF-A78F-5848-468B-C6891B2A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9B183-0946-C3CF-ECCC-E5B409A9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1773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4DCC-1C88-BE0F-22BF-F3CD39D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ED241-E6F8-CD92-2049-87B87840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33</a:t>
            </a:fld>
            <a:endParaRPr lang="en-DE"/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94EC203B-994C-B8F7-37D8-BE2BCF67ADA5}"/>
              </a:ext>
            </a:extLst>
          </p:cNvPr>
          <p:cNvSpPr/>
          <p:nvPr/>
        </p:nvSpPr>
        <p:spPr>
          <a:xfrm>
            <a:off x="836209" y="1982757"/>
            <a:ext cx="2734305" cy="3671809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B9DE0669-7ABB-C6AA-8A93-7DCAFDEF3AC1}"/>
              </a:ext>
            </a:extLst>
          </p:cNvPr>
          <p:cNvSpPr/>
          <p:nvPr/>
        </p:nvSpPr>
        <p:spPr>
          <a:xfrm>
            <a:off x="4663626" y="1982758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9F1AC96E-292E-4DC0-CD52-02319B3B33C6}"/>
              </a:ext>
            </a:extLst>
          </p:cNvPr>
          <p:cNvSpPr/>
          <p:nvPr/>
        </p:nvSpPr>
        <p:spPr>
          <a:xfrm>
            <a:off x="8491043" y="1982759"/>
            <a:ext cx="2734305" cy="3671808"/>
          </a:xfrm>
          <a:prstGeom prst="roundRect">
            <a:avLst>
              <a:gd name="adj" fmla="val 2569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460A2F-50B9-4D78-7BDC-AB1DD672E17D}"/>
              </a:ext>
            </a:extLst>
          </p:cNvPr>
          <p:cNvSpPr txBox="1"/>
          <p:nvPr/>
        </p:nvSpPr>
        <p:spPr>
          <a:xfrm>
            <a:off x="836208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extract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242BC-2021-D731-E05C-5F6D1F238594}"/>
              </a:ext>
            </a:extLst>
          </p:cNvPr>
          <p:cNvSpPr txBox="1"/>
          <p:nvPr/>
        </p:nvSpPr>
        <p:spPr>
          <a:xfrm>
            <a:off x="845939" y="2941498"/>
            <a:ext cx="2734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elp the ML algorithm to better understand the data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GB" dirty="0"/>
              <a:t>impose</a:t>
            </a:r>
            <a:r>
              <a:rPr lang="en-DE" dirty="0"/>
              <a:t> assumptions hard to discover in the 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4A46C-C416-C94F-D3A8-40A6AE912C2F}"/>
              </a:ext>
            </a:extLst>
          </p:cNvPr>
          <p:cNvSpPr txBox="1"/>
          <p:nvPr/>
        </p:nvSpPr>
        <p:spPr>
          <a:xfrm>
            <a:off x="4663625" y="2180716"/>
            <a:ext cx="2734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choose ML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763E0E-A1B5-65B0-D21D-F7217D0D2E32}"/>
              </a:ext>
            </a:extLst>
          </p:cNvPr>
          <p:cNvSpPr txBox="1"/>
          <p:nvPr/>
        </p:nvSpPr>
        <p:spPr>
          <a:xfrm>
            <a:off x="4678222" y="2941498"/>
            <a:ext cx="2724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from open-source libraries like scikit-learn or pytorch, rarely write an own one</a:t>
            </a:r>
          </a:p>
          <a:p>
            <a:pPr marL="285750" indent="-173038">
              <a:buFont typeface="Arial" panose="020B0604020202020204" pitchFamily="34" charset="0"/>
              <a:buChar char="•"/>
            </a:pPr>
            <a:r>
              <a:rPr lang="en-US" dirty="0"/>
              <a:t>many different algorithms available, differently suited for given task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1AEF1-8878-64A3-A46C-5840F03F9AEA}"/>
              </a:ext>
            </a:extLst>
          </p:cNvPr>
          <p:cNvSpPr txBox="1"/>
          <p:nvPr/>
        </p:nvSpPr>
        <p:spPr>
          <a:xfrm>
            <a:off x="8491042" y="2015245"/>
            <a:ext cx="2734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execute hyperparameter tuning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A94E2-7F9E-3256-BE43-8875134C565F}"/>
              </a:ext>
            </a:extLst>
          </p:cNvPr>
          <p:cNvSpPr txBox="1"/>
          <p:nvPr/>
        </p:nvSpPr>
        <p:spPr>
          <a:xfrm>
            <a:off x="8491042" y="2941498"/>
            <a:ext cx="272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variety of different forms</a:t>
            </a:r>
          </a:p>
          <a:p>
            <a:pPr marL="398462" indent="-285750">
              <a:buFont typeface="Arial" panose="020B0604020202020204" pitchFamily="34" charset="0"/>
              <a:buChar char="•"/>
            </a:pPr>
            <a:r>
              <a:rPr lang="en-US" dirty="0"/>
              <a:t>model settings not all automatically adjusted by the machine</a:t>
            </a:r>
          </a:p>
        </p:txBody>
      </p:sp>
    </p:spTree>
    <p:extLst>
      <p:ext uri="{BB962C8B-B14F-4D97-AF65-F5344CB8AC3E}">
        <p14:creationId xmlns:p14="http://schemas.microsoft.com/office/powerpoint/2010/main" val="2058052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0118-42C4-0F41-5612-17227D0C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D337D-9FEE-AC0F-54C9-AE8B1187F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05B5F-123A-B6E0-3607-60D3F212C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48" y="3040583"/>
            <a:ext cx="4631451" cy="112582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CE4AB-CCB4-8B08-EA11-FFC1D3AD219C}"/>
              </a:ext>
            </a:extLst>
          </p:cNvPr>
          <p:cNvCxnSpPr/>
          <p:nvPr/>
        </p:nvCxnSpPr>
        <p:spPr>
          <a:xfrm>
            <a:off x="5802992" y="1950720"/>
            <a:ext cx="0" cy="4336869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14D98B-D2BF-EE2C-D3A8-8BC1BF95243B}"/>
              </a:ext>
            </a:extLst>
          </p:cNvPr>
          <p:cNvSpPr txBox="1"/>
          <p:nvPr/>
        </p:nvSpPr>
        <p:spPr>
          <a:xfrm>
            <a:off x="1898471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</a:t>
            </a:r>
            <a:r>
              <a:rPr lang="en-DE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ross-validation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ccordAlternate" panose="02000000000000000000" pitchFamily="50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48E577-8475-E84A-E7A9-9B88595DEF81}"/>
              </a:ext>
            </a:extLst>
          </p:cNvPr>
          <p:cNvCxnSpPr/>
          <p:nvPr/>
        </p:nvCxnSpPr>
        <p:spPr>
          <a:xfrm>
            <a:off x="592369" y="4450080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BCBC49-ACFE-2FE2-4091-937FD9A6CF1F}"/>
              </a:ext>
            </a:extLst>
          </p:cNvPr>
          <p:cNvSpPr txBox="1"/>
          <p:nvPr/>
        </p:nvSpPr>
        <p:spPr>
          <a:xfrm>
            <a:off x="730689" y="4815159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" lvl="1" indent="0">
              <a:buNone/>
            </a:pPr>
            <a:r>
              <a:rPr lang="en-GB" dirty="0"/>
              <a:t>decide on acceptance of model changes by means of A/B tests: improved model vs baseline (current best)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685AE-B3DA-A7CC-132F-46CB4DFB28F0}"/>
              </a:ext>
            </a:extLst>
          </p:cNvPr>
          <p:cNvSpPr txBox="1"/>
          <p:nvPr/>
        </p:nvSpPr>
        <p:spPr>
          <a:xfrm>
            <a:off x="712253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test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F9C11-CB62-8F16-CDA5-1744902446D3}"/>
              </a:ext>
            </a:extLst>
          </p:cNvPr>
          <p:cNvSpPr txBox="1"/>
          <p:nvPr/>
        </p:nvSpPr>
        <p:spPr>
          <a:xfrm>
            <a:off x="6265861" y="1858892"/>
            <a:ext cx="497443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measure accuracy of predictions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2E2C6-C6E5-60CB-D782-46F1EFDBAC78}"/>
              </a:ext>
            </a:extLst>
          </p:cNvPr>
          <p:cNvSpPr txBox="1"/>
          <p:nvPr/>
        </p:nvSpPr>
        <p:spPr>
          <a:xfrm>
            <a:off x="7455502" y="2581130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76C67-3349-8F90-0C9E-4FE4F29243E0}"/>
              </a:ext>
            </a:extLst>
          </p:cNvPr>
          <p:cNvSpPr txBox="1"/>
          <p:nvPr/>
        </p:nvSpPr>
        <p:spPr>
          <a:xfrm>
            <a:off x="6497295" y="3132466"/>
            <a:ext cx="4511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287338">
              <a:buFont typeface="Arial" panose="020B0604020202020204" pitchFamily="34" charset="0"/>
              <a:buChar char="•"/>
              <a:tabLst>
                <a:tab pos="227013" algn="l"/>
              </a:tabLst>
            </a:pPr>
            <a:r>
              <a:rPr lang="en-US" dirty="0"/>
              <a:t>p</a:t>
            </a:r>
            <a:r>
              <a:rPr lang="en-DE" dirty="0"/>
              <a:t>oint estimate: </a:t>
            </a:r>
            <a:r>
              <a:rPr lang="en-GB" dirty="0"/>
              <a:t>a</a:t>
            </a:r>
            <a:r>
              <a:rPr lang="en-DE" dirty="0"/>
              <a:t>bsolute (MAD, MSE, …) or</a:t>
            </a:r>
            <a:r>
              <a:rPr lang="en-US" dirty="0"/>
              <a:t>      </a:t>
            </a:r>
            <a:r>
              <a:rPr lang="en-DE" dirty="0"/>
              <a:t>relative (MAPE, …) metrics</a:t>
            </a:r>
          </a:p>
          <a:p>
            <a:pPr marL="339725" indent="-279400">
              <a:buFont typeface="Arial" panose="020B0604020202020204" pitchFamily="34" charset="0"/>
              <a:buChar char="•"/>
            </a:pPr>
            <a:r>
              <a:rPr lang="en-GB" dirty="0"/>
              <a:t>full probability distribution: tricky ;)</a:t>
            </a:r>
            <a:endParaRPr lang="en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CC3381-8452-7B47-2A05-226B4742D428}"/>
              </a:ext>
            </a:extLst>
          </p:cNvPr>
          <p:cNvCxnSpPr/>
          <p:nvPr/>
        </p:nvCxnSpPr>
        <p:spPr>
          <a:xfrm>
            <a:off x="6396632" y="4437017"/>
            <a:ext cx="4954991" cy="0"/>
          </a:xfrm>
          <a:prstGeom prst="line">
            <a:avLst/>
          </a:prstGeom>
          <a:ln w="127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B76A6-5812-6AB0-6767-EC66BDD0DD7D}"/>
              </a:ext>
            </a:extLst>
          </p:cNvPr>
          <p:cNvSpPr txBox="1"/>
          <p:nvPr/>
        </p:nvSpPr>
        <p:spPr>
          <a:xfrm>
            <a:off x="7455502" y="4529092"/>
            <a:ext cx="259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31EEC-D553-922A-5667-61F530B4301F}"/>
              </a:ext>
            </a:extLst>
          </p:cNvPr>
          <p:cNvSpPr txBox="1"/>
          <p:nvPr/>
        </p:nvSpPr>
        <p:spPr>
          <a:xfrm>
            <a:off x="6533187" y="4992233"/>
            <a:ext cx="451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1588"/>
            <a:r>
              <a:rPr lang="en-DE" dirty="0"/>
              <a:t>ROC curve (true and false positve rates)</a:t>
            </a:r>
          </a:p>
        </p:txBody>
      </p:sp>
      <p:pic>
        <p:nvPicPr>
          <p:cNvPr id="17" name="Picture 2" descr="Receiver operating characteristic - Wikipedia">
            <a:extLst>
              <a:ext uri="{FF2B5EF4-FFF2-40B4-BE49-F238E27FC236}">
                <a16:creationId xmlns:a16="http://schemas.microsoft.com/office/drawing/2014/main" id="{89F06512-1EFD-39BC-A15F-563A8063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098" y="5351085"/>
            <a:ext cx="1848203" cy="13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51D45-9DF9-BE1C-8FA8-AE1DDB1DB604}"/>
              </a:ext>
            </a:extLst>
          </p:cNvPr>
          <p:cNvSpPr txBox="1"/>
          <p:nvPr/>
        </p:nvSpPr>
        <p:spPr>
          <a:xfrm>
            <a:off x="10389500" y="664581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985760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35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E5786213-69C6-D126-72AA-55866097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2724916"/>
            <a:ext cx="1956638" cy="272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EC83A-5900-B2B4-4F89-A90B4A0A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59D49-F44B-B067-7EBF-7A3986B84F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nice book on the f</a:t>
            </a:r>
            <a:r>
              <a:rPr lang="en-DE" sz="2600" dirty="0"/>
              <a:t>oundations of ML (relevant for the whole course):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5EC111-0626-60FD-E6A5-55864D0F7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ther general overviews: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99349-9666-5ACB-59E9-FAAE5828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A70A072-9059-01B2-3826-42BA33AC2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99" y="2724916"/>
            <a:ext cx="2185951" cy="31083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B0AA086-68A0-5648-509C-F9764E9B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835" y="2724916"/>
            <a:ext cx="2017807" cy="159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721E4C-46F9-8F1A-0A93-122816C17BE6}"/>
              </a:ext>
            </a:extLst>
          </p:cNvPr>
          <p:cNvSpPr txBox="1"/>
          <p:nvPr/>
        </p:nvSpPr>
        <p:spPr>
          <a:xfrm>
            <a:off x="6308835" y="445021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5"/>
              </a:rPr>
              <a:t>Bishop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23EB40-495D-66A3-2BAF-A26F64B0F5DB}"/>
              </a:ext>
            </a:extLst>
          </p:cNvPr>
          <p:cNvSpPr txBox="1"/>
          <p:nvPr/>
        </p:nvSpPr>
        <p:spPr>
          <a:xfrm>
            <a:off x="8763000" y="5582810"/>
            <a:ext cx="94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Mitchell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94BDE-11C6-83CD-444E-512EF7C5C489}"/>
              </a:ext>
            </a:extLst>
          </p:cNvPr>
          <p:cNvSpPr txBox="1"/>
          <p:nvPr/>
        </p:nvSpPr>
        <p:spPr>
          <a:xfrm>
            <a:off x="973599" y="5952142"/>
            <a:ext cx="77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Hastie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869432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12FF-78B2-6D70-2CE7-352E159D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Scientific Application: ML in Particle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A9D64-122D-1462-AE88-77339A99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example: c</a:t>
            </a:r>
            <a:r>
              <a:rPr lang="en-DE" dirty="0"/>
              <a:t>lassification of decay signatures in particle colliders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A7782-702D-D83A-28CD-75782095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37</a:t>
            </a:fld>
            <a:endParaRPr lang="en-DE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D2757EA-057A-FD44-0512-BF6DC327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645" y="3452787"/>
            <a:ext cx="3181165" cy="2903563"/>
          </a:xfrm>
          <a:prstGeom prst="rect">
            <a:avLst/>
          </a:prstGeom>
        </p:spPr>
      </p:pic>
      <p:pic>
        <p:nvPicPr>
          <p:cNvPr id="6" name="Picture 5" descr="A picture containing engine&#10;&#10;Description automatically generated">
            <a:extLst>
              <a:ext uri="{FF2B5EF4-FFF2-40B4-BE49-F238E27FC236}">
                <a16:creationId xmlns:a16="http://schemas.microsoft.com/office/drawing/2014/main" id="{32D783D1-8B81-2535-3886-1C3D6335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4" y="3498029"/>
            <a:ext cx="3750769" cy="2813077"/>
          </a:xfrm>
          <a:prstGeom prst="rect">
            <a:avLst/>
          </a:prstGeom>
        </p:spPr>
      </p:pic>
      <p:pic>
        <p:nvPicPr>
          <p:cNvPr id="7" name="Picture 6" descr="An aerial view of a green landscape&#10;&#10;Description automatically generated with low confidence">
            <a:extLst>
              <a:ext uri="{FF2B5EF4-FFF2-40B4-BE49-F238E27FC236}">
                <a16:creationId xmlns:a16="http://schemas.microsoft.com/office/drawing/2014/main" id="{0897626E-B5DF-5133-7047-256636B0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7" y="3452787"/>
            <a:ext cx="4454189" cy="2903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D57559-BFA9-EA0C-DA9C-3DB16B3EFF10}"/>
              </a:ext>
            </a:extLst>
          </p:cNvPr>
          <p:cNvSpPr txBox="1"/>
          <p:nvPr/>
        </p:nvSpPr>
        <p:spPr>
          <a:xfrm>
            <a:off x="695070" y="301598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Tevatron accelerator at Fermilab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4BBFD-5F82-B265-2609-C8E1A65167CC}"/>
              </a:ext>
            </a:extLst>
          </p:cNvPr>
          <p:cNvSpPr txBox="1"/>
          <p:nvPr/>
        </p:nvSpPr>
        <p:spPr>
          <a:xfrm>
            <a:off x="5185749" y="3015987"/>
            <a:ext cx="25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CDF detector at Tevatron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FBCFB-868F-D16E-8AAD-3B4B87CCD243}"/>
              </a:ext>
            </a:extLst>
          </p:cNvPr>
          <p:cNvSpPr txBox="1"/>
          <p:nvPr/>
        </p:nvSpPr>
        <p:spPr>
          <a:xfrm>
            <a:off x="8610600" y="2877487"/>
            <a:ext cx="318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DE" dirty="0"/>
              <a:t>harmed baryon signals filtered out of background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247BB-A764-BFF0-C684-CE6453537A56}"/>
              </a:ext>
            </a:extLst>
          </p:cNvPr>
          <p:cNvSpPr txBox="1"/>
          <p:nvPr/>
        </p:nvSpPr>
        <p:spPr>
          <a:xfrm>
            <a:off x="9999412" y="-1975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5"/>
              </a:rPr>
              <a:t>https://arxiv.org/abs/1105.5995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A08000-D6C4-471B-7D88-681FC889601A}"/>
              </a:ext>
            </a:extLst>
          </p:cNvPr>
          <p:cNvSpPr txBox="1"/>
          <p:nvPr/>
        </p:nvSpPr>
        <p:spPr>
          <a:xfrm>
            <a:off x="9999412" y="275024"/>
            <a:ext cx="2192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https://arxiv.org/abs/1207.0825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7865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D496-E8F3-40D6-00DD-0F81CDEB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Areas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8D56-C783-10A3-B7C8-5378632AF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DE" b="1" dirty="0"/>
              <a:t>computer vision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(spatial structures, state-of-the-art: Convolutional Neural Networks)</a:t>
            </a:r>
          </a:p>
          <a:p>
            <a:r>
              <a:rPr lang="en-DE" b="1" dirty="0"/>
              <a:t>natural language processing</a:t>
            </a:r>
          </a:p>
          <a:p>
            <a:pPr marL="0" indent="0">
              <a:buNone/>
            </a:pPr>
            <a:r>
              <a:rPr lang="en-DE" b="1" dirty="0"/>
              <a:t>	</a:t>
            </a:r>
            <a:r>
              <a:rPr lang="en-DE" sz="2500" dirty="0"/>
              <a:t>(sequential structures, state-of-the-art: transformers)</a:t>
            </a:r>
          </a:p>
          <a:p>
            <a:r>
              <a:rPr lang="en-GB" b="1" dirty="0"/>
              <a:t>a</a:t>
            </a:r>
            <a:r>
              <a:rPr lang="en-DE" b="1" dirty="0"/>
              <a:t>utomated decision making, robotics</a:t>
            </a:r>
          </a:p>
          <a:p>
            <a:pPr marL="0" indent="0">
              <a:buNone/>
            </a:pPr>
            <a:r>
              <a:rPr lang="en-DE" sz="2500" dirty="0"/>
              <a:t>	(reinforcement learning)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All of these are enabled by one key ingredient:</a:t>
            </a:r>
          </a:p>
          <a:p>
            <a:r>
              <a:rPr lang="en-DE" i="1" dirty="0"/>
              <a:t>learning from experience</a:t>
            </a:r>
            <a:r>
              <a:rPr lang="en-DE" dirty="0"/>
              <a:t> (</a:t>
            </a:r>
            <a:r>
              <a:rPr lang="en-DE" b="1" dirty="0"/>
              <a:t>Machine Learning</a:t>
            </a:r>
            <a:r>
              <a:rPr lang="en-DE" dirty="0"/>
              <a:t>)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knowledge representation, automated reasoning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13AC-0416-6C7A-FC0D-0FD9152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7743A-2D5E-E2D9-5B3A-04DE7E64CF6A}"/>
              </a:ext>
            </a:extLst>
          </p:cNvPr>
          <p:cNvSpPr txBox="1"/>
          <p:nvPr/>
        </p:nvSpPr>
        <p:spPr>
          <a:xfrm>
            <a:off x="378372" y="6475254"/>
            <a:ext cx="3493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 err="1"/>
              <a:t>Artificial</a:t>
            </a:r>
            <a:r>
              <a:rPr lang="de-DE" sz="1000" i="1" dirty="0"/>
              <a:t> </a:t>
            </a:r>
            <a:r>
              <a:rPr lang="de-DE" sz="1000" i="1" dirty="0" err="1"/>
              <a:t>Intelligence</a:t>
            </a:r>
            <a:r>
              <a:rPr lang="de-DE" sz="1000" i="1" dirty="0"/>
              <a:t>: A Modern Approach</a:t>
            </a:r>
            <a:r>
              <a:rPr lang="de-DE" sz="1000" dirty="0"/>
              <a:t> (Russell, </a:t>
            </a:r>
            <a:r>
              <a:rPr lang="de-DE" sz="1000" dirty="0" err="1"/>
              <a:t>Norvig</a:t>
            </a:r>
            <a:r>
              <a:rPr lang="de-DE" sz="1000" dirty="0"/>
              <a:t>)</a:t>
            </a:r>
          </a:p>
        </p:txBody>
      </p:sp>
      <p:pic>
        <p:nvPicPr>
          <p:cNvPr id="7" name="Picture 6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08B524D4-64CB-E414-4F34-826CA123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21" y="1027906"/>
            <a:ext cx="1340158" cy="20232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820F5B-AF71-49F5-FB48-F47D73624B38}"/>
              </a:ext>
            </a:extLst>
          </p:cNvPr>
          <p:cNvSpPr txBox="1"/>
          <p:nvPr/>
        </p:nvSpPr>
        <p:spPr>
          <a:xfrm>
            <a:off x="11119077" y="309948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C4AAA-AC13-A24A-B1D9-95810AD84DA7}"/>
              </a:ext>
            </a:extLst>
          </p:cNvPr>
          <p:cNvSpPr txBox="1"/>
          <p:nvPr/>
        </p:nvSpPr>
        <p:spPr>
          <a:xfrm>
            <a:off x="7999477" y="3840155"/>
            <a:ext cx="396544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agency:</a:t>
            </a:r>
          </a:p>
          <a:p>
            <a:r>
              <a:rPr lang="en-GB" sz="2400" dirty="0"/>
              <a:t>perception – thought – action</a:t>
            </a:r>
          </a:p>
        </p:txBody>
      </p:sp>
    </p:spTree>
    <p:extLst>
      <p:ext uri="{BB962C8B-B14F-4D97-AF65-F5344CB8AC3E}">
        <p14:creationId xmlns:p14="http://schemas.microsoft.com/office/powerpoint/2010/main" val="1095143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5BF9BB6-D6A1-BD46-A64A-A61C20A0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Buzz Words 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A604EE-DF06-B02E-CA05-9DEB0C640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414" y="1825625"/>
            <a:ext cx="33133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i="1" dirty="0"/>
              <a:t>Deep Learning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DE" sz="2500" dirty="0"/>
              <a:t>special kind of ML algorithms using (deep) neural networks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i="1" dirty="0"/>
              <a:t>Data Science</a:t>
            </a:r>
            <a:r>
              <a:rPr lang="en-DE" dirty="0"/>
              <a:t>:</a:t>
            </a:r>
          </a:p>
          <a:p>
            <a:pPr marL="0" indent="0">
              <a:buNone/>
            </a:pPr>
            <a:r>
              <a:rPr lang="en-GB" sz="2500" dirty="0"/>
              <a:t>e</a:t>
            </a:r>
            <a:r>
              <a:rPr lang="en-DE" sz="2500" dirty="0"/>
              <a:t>xtract knowledge from data (by means of ML, among other things)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6279F-BC16-DF81-E59B-5F9582FD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AA5233-A6B4-325E-E45E-F911A4D9054E}"/>
              </a:ext>
            </a:extLst>
          </p:cNvPr>
          <p:cNvGrpSpPr/>
          <p:nvPr/>
        </p:nvGrpSpPr>
        <p:grpSpPr>
          <a:xfrm>
            <a:off x="218096" y="1278538"/>
            <a:ext cx="7467600" cy="5372100"/>
            <a:chOff x="2533650" y="1406526"/>
            <a:chExt cx="7467600" cy="53721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592B96-7BAA-0176-9F61-6C054FF94E5D}"/>
                </a:ext>
              </a:extLst>
            </p:cNvPr>
            <p:cNvSpPr/>
            <p:nvPr/>
          </p:nvSpPr>
          <p:spPr>
            <a:xfrm>
              <a:off x="2533650" y="1406526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DBFC88A-6D81-D3D2-58B6-93F00372123C}"/>
                </a:ext>
              </a:extLst>
            </p:cNvPr>
            <p:cNvSpPr/>
            <p:nvPr/>
          </p:nvSpPr>
          <p:spPr>
            <a:xfrm>
              <a:off x="3324225" y="2844800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894A7-63A5-4CAD-5833-45C4101F6030}"/>
                </a:ext>
              </a:extLst>
            </p:cNvPr>
            <p:cNvSpPr/>
            <p:nvPr/>
          </p:nvSpPr>
          <p:spPr>
            <a:xfrm>
              <a:off x="3990975" y="4225926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210930-4A16-3191-A2C2-7D801491A8BE}"/>
                </a:ext>
              </a:extLst>
            </p:cNvPr>
            <p:cNvSpPr txBox="1"/>
            <p:nvPr/>
          </p:nvSpPr>
          <p:spPr>
            <a:xfrm>
              <a:off x="4467225" y="3225800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593B02-1871-6749-9CDE-A82F61DE3844}"/>
                </a:ext>
              </a:extLst>
            </p:cNvPr>
            <p:cNvSpPr txBox="1"/>
            <p:nvPr/>
          </p:nvSpPr>
          <p:spPr>
            <a:xfrm>
              <a:off x="4314825" y="1755775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E99F7E-7061-043B-32D8-B5ACBC7E6EAF}"/>
                </a:ext>
              </a:extLst>
            </p:cNvPr>
            <p:cNvSpPr/>
            <p:nvPr/>
          </p:nvSpPr>
          <p:spPr>
            <a:xfrm>
              <a:off x="6057900" y="2400300"/>
              <a:ext cx="3886200" cy="3933826"/>
            </a:xfrm>
            <a:prstGeom prst="ellipse">
              <a:avLst/>
            </a:prstGeom>
            <a:solidFill>
              <a:schemeClr val="bg1">
                <a:lumMod val="85000"/>
                <a:alpha val="34000"/>
              </a:schemeClr>
            </a:solidFill>
            <a:ln w="3810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8A201F-4CA0-030B-81F4-5CC69A278C90}"/>
                </a:ext>
              </a:extLst>
            </p:cNvPr>
            <p:cNvSpPr txBox="1"/>
            <p:nvPr/>
          </p:nvSpPr>
          <p:spPr>
            <a:xfrm>
              <a:off x="8134350" y="4101804"/>
              <a:ext cx="1866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 Science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231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FDE3-AFE3-BAAD-AF2D-974C036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Traditional Algorithms and GOFAI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2281-9AA9-DEDA-F4D7-AD602B46A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traditional algorithms:</a:t>
            </a:r>
          </a:p>
          <a:p>
            <a:pPr marL="0" indent="0">
              <a:buNone/>
            </a:pPr>
            <a:r>
              <a:rPr lang="en-GB" dirty="0"/>
              <a:t>explicit (handcrafted) instructions for each situation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symbolic AI (aka GOFAI):</a:t>
            </a:r>
          </a:p>
          <a:p>
            <a:pPr marL="0" indent="0">
              <a:buNone/>
            </a:pPr>
            <a:r>
              <a:rPr lang="en-GB" dirty="0"/>
              <a:t>use knowledge by means of symbols (as representations), logic, search (e.g., e</a:t>
            </a:r>
            <a:r>
              <a:rPr lang="en-DE" dirty="0"/>
              <a:t>xpert systems like Deep Blue)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sz="2400" i="1" dirty="0"/>
              <a:t>Public perception is changing over time: A modern chess program, nowadays disparaged as brute computing, would have been considered intelligent in the 50s.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2348B-D28A-CEE4-9E82-BC2F48A3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7FC5485-9D17-414D-14CF-266AF681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804" y="738281"/>
            <a:ext cx="2666377" cy="240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968C9-EBEE-B54A-33C0-6AC53716FC1D}"/>
              </a:ext>
            </a:extLst>
          </p:cNvPr>
          <p:cNvSpPr txBox="1"/>
          <p:nvPr/>
        </p:nvSpPr>
        <p:spPr>
          <a:xfrm>
            <a:off x="11150607" y="317305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67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ML: Learning from Experience/Data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mainly exploiting statistical dependencies with the aim of </a:t>
            </a:r>
            <a:r>
              <a:rPr lang="en-GB" b="1" dirty="0"/>
              <a:t>generalization </a:t>
            </a:r>
            <a:r>
              <a:rPr lang="en-GB" dirty="0"/>
              <a:t>to new (e.g., future) data 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ML algorithm + data = explicit algorithm</a:t>
            </a:r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r</a:t>
            </a:r>
            <a:r>
              <a:rPr lang="en-DE" dirty="0">
                <a:sym typeface="Wingdings" pitchFamily="2" charset="2"/>
              </a:rPr>
              <a:t>eduction of complexity and much better generalizability compared to handcrafted algorithms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nalogy: </a:t>
            </a:r>
            <a:r>
              <a:rPr lang="en-GB" dirty="0"/>
              <a:t>Humans do not hit the ground running, but have learning capabilities.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develop ML algorithm and let it learn from data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86FA-DB4E-6383-348C-00BFDE87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Hot Debate: Connectionism vs Symbolic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5262-4D71-C8D6-A37F-7FC7ED4A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connectionists:</a:t>
            </a:r>
          </a:p>
          <a:p>
            <a:pPr marL="0" indent="0">
              <a:buNone/>
            </a:pPr>
            <a:r>
              <a:rPr lang="en-GB" i="1" dirty="0"/>
              <a:t>learn from (big) data without prior knowledge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symbolists:</a:t>
            </a:r>
          </a:p>
          <a:p>
            <a:pPr marL="0" indent="0">
              <a:buNone/>
            </a:pPr>
            <a:r>
              <a:rPr lang="en-GB" i="1" dirty="0"/>
              <a:t>use knowledge with only modest input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(crude) a</a:t>
            </a:r>
            <a:r>
              <a:rPr lang="en-DE" dirty="0"/>
              <a:t>nalogy: learning and evolution</a:t>
            </a:r>
          </a:p>
          <a:p>
            <a:pPr marL="0" indent="0">
              <a:buNone/>
            </a:pPr>
            <a:r>
              <a:rPr lang="en-GB" dirty="0"/>
              <a:t>philosophical: e</a:t>
            </a:r>
            <a:r>
              <a:rPr lang="en-DE" dirty="0"/>
              <a:t>mpiricist and rationalist schools of mind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h</a:t>
            </a:r>
            <a:r>
              <a:rPr lang="en-DE" dirty="0"/>
              <a:t>ybrid approaches often most successful:</a:t>
            </a:r>
          </a:p>
          <a:p>
            <a:r>
              <a:rPr lang="en-DE" dirty="0"/>
              <a:t>e.g., AlphaGo with Deep Reinforcement Learning and Monte Carlo Tree Search</a:t>
            </a:r>
          </a:p>
          <a:p>
            <a:r>
              <a:rPr lang="en-GB" dirty="0"/>
              <a:t>f</a:t>
            </a:r>
            <a:r>
              <a:rPr lang="en-DE" dirty="0"/>
              <a:t>eature engineering for ML models also kind of symbolic knowledge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8C44-B5F0-123F-5FEB-A8CA8CB3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3C94F5AA-FCFB-DB87-330A-3F9F297B1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9742" y="1818287"/>
            <a:ext cx="2780846" cy="1802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425588-2632-3060-47FE-F78809F4DF9C}"/>
              </a:ext>
            </a:extLst>
          </p:cNvPr>
          <p:cNvSpPr txBox="1"/>
          <p:nvPr/>
        </p:nvSpPr>
        <p:spPr>
          <a:xfrm>
            <a:off x="10446872" y="3646731"/>
            <a:ext cx="117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famous</a:t>
            </a:r>
            <a:r>
              <a:rPr lang="de-DE" sz="1000" dirty="0"/>
              <a:t> </a:t>
            </a:r>
            <a:r>
              <a:rPr lang="de-DE" sz="1000" dirty="0" err="1"/>
              <a:t>move</a:t>
            </a:r>
            <a:r>
              <a:rPr lang="de-DE" sz="1000" dirty="0"/>
              <a:t> 37</a:t>
            </a:r>
          </a:p>
          <a:p>
            <a:r>
              <a:rPr lang="de-DE" sz="1000" dirty="0" err="1"/>
              <a:t>from</a:t>
            </a:r>
            <a:r>
              <a:rPr lang="de-DE" sz="1000" dirty="0"/>
              <a:t> Max </a:t>
            </a:r>
            <a:r>
              <a:rPr lang="de-DE" sz="1000" dirty="0" err="1"/>
              <a:t>Tegmark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937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4EA-835A-8834-A773-8B7BFA3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Hybrid Approach for Language Models?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E4B33-4822-186F-FB91-C9DC9DFF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55DCEC2-BB5B-52E1-362A-8AF45A0C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640"/>
            <a:ext cx="7772400" cy="52024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A6B26C-3B72-B00C-07A0-1E54DE8DF2B7}"/>
              </a:ext>
            </a:extLst>
          </p:cNvPr>
          <p:cNvSpPr txBox="1"/>
          <p:nvPr/>
        </p:nvSpPr>
        <p:spPr>
          <a:xfrm>
            <a:off x="8078082" y="646604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C587A-40CF-1716-C9E9-1EBB34A83D87}"/>
              </a:ext>
            </a:extLst>
          </p:cNvPr>
          <p:cNvSpPr txBox="1"/>
          <p:nvPr/>
        </p:nvSpPr>
        <p:spPr>
          <a:xfrm>
            <a:off x="9819503" y="2883243"/>
            <a:ext cx="15544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tool usage:</a:t>
            </a:r>
          </a:p>
          <a:p>
            <a:r>
              <a:rPr lang="en-GB" sz="2400" dirty="0" err="1">
                <a:hlinkClick r:id="rId4"/>
              </a:rPr>
              <a:t>LangChain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8217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10201</TotalTime>
  <Words>2111</Words>
  <Application>Microsoft Office PowerPoint</Application>
  <PresentationFormat>Widescreen</PresentationFormat>
  <Paragraphs>381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AccordAlternate</vt:lpstr>
      <vt:lpstr>Arial</vt:lpstr>
      <vt:lpstr>Calibri</vt:lpstr>
      <vt:lpstr>Calibri Light</vt:lpstr>
      <vt:lpstr>Cambria Math</vt:lpstr>
      <vt:lpstr>Wingdings</vt:lpstr>
      <vt:lpstr>Office Theme</vt:lpstr>
      <vt:lpstr>Introduction and Overview Traditional Algorithms vs ML</vt:lpstr>
      <vt:lpstr>PowerPoint Presentation</vt:lpstr>
      <vt:lpstr>AI/ML Overview</vt:lpstr>
      <vt:lpstr>Main Areas of Artificial Intelligence</vt:lpstr>
      <vt:lpstr>Buzz Words …</vt:lpstr>
      <vt:lpstr>Traditional Algorithms and GOFAI</vt:lpstr>
      <vt:lpstr>ML: Learning from Experience/Data</vt:lpstr>
      <vt:lpstr>Hot Debate: Connectionism vs Symbolic AI</vt:lpstr>
      <vt:lpstr>Hybrid Approach for Language Models?</vt:lpstr>
      <vt:lpstr>Supercharging the Scientific Method</vt:lpstr>
      <vt:lpstr>When to apply ML?</vt:lpstr>
      <vt:lpstr>Learning Paradigms</vt:lpstr>
      <vt:lpstr>Supervised Learning</vt:lpstr>
      <vt:lpstr>Reinforcement Learning</vt:lpstr>
      <vt:lpstr>Unsupervised Learning</vt:lpstr>
      <vt:lpstr>Example for Unsupervised Learning</vt:lpstr>
      <vt:lpstr>Fitting / Statistical Learning</vt:lpstr>
      <vt:lpstr>Notation</vt:lpstr>
      <vt:lpstr>Supervised Learning Scenario</vt:lpstr>
      <vt:lpstr>Curve Fitting / Parameter Estimation</vt:lpstr>
      <vt:lpstr>Generalization</vt:lpstr>
      <vt:lpstr>Generalized Linear Models</vt:lpstr>
      <vt:lpstr>Linear Regression</vt:lpstr>
      <vt:lpstr>Linear Regression</vt:lpstr>
      <vt:lpstr>Multiplicative Model</vt:lpstr>
      <vt:lpstr>Scheme of Generalized Linear Models</vt:lpstr>
      <vt:lpstr>Classification: Logistic Regression</vt:lpstr>
      <vt:lpstr>Toward Non-Linear Models</vt:lpstr>
      <vt:lpstr>Generalized Additive Models</vt:lpstr>
      <vt:lpstr>Algorithmic Families and Linear Building Blocks</vt:lpstr>
      <vt:lpstr>PowerPoint Presentation</vt:lpstr>
      <vt:lpstr>ML Workflow</vt:lpstr>
      <vt:lpstr>Modeling</vt:lpstr>
      <vt:lpstr>Evaluation</vt:lpstr>
      <vt:lpstr>PowerPoint Presentation</vt:lpstr>
      <vt:lpstr>Literature</vt:lpstr>
      <vt:lpstr>Scientific Application: ML in Particle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Traditional Algorithms vs ML</dc:title>
  <dc:creator>Felix Wick</dc:creator>
  <cp:lastModifiedBy>Felix Wick</cp:lastModifiedBy>
  <cp:revision>242</cp:revision>
  <dcterms:created xsi:type="dcterms:W3CDTF">2022-07-11T13:02:20Z</dcterms:created>
  <dcterms:modified xsi:type="dcterms:W3CDTF">2023-05-30T08:41:32Z</dcterms:modified>
</cp:coreProperties>
</file>

<file path=docProps/thumbnail.jpeg>
</file>